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5143500" cx="9144000"/>
  <p:notesSz cx="6858000" cy="9144000"/>
  <p:embeddedFontLst>
    <p:embeddedFont>
      <p:font typeface="Lato"/>
      <p:regular r:id="rId27"/>
      <p:bold r:id="rId28"/>
      <p:italic r:id="rId29"/>
      <p:boldItalic r:id="rId30"/>
    </p:embeddedFont>
    <p:embeddedFont>
      <p:font typeface="Poppins SemiBold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Lato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oppinsSemiBold-regular.fntdata"/><Relationship Id="rId30" Type="http://schemas.openxmlformats.org/officeDocument/2006/relationships/font" Target="fonts/Lato-boldItalic.fntdata"/><Relationship Id="rId11" Type="http://schemas.openxmlformats.org/officeDocument/2006/relationships/slide" Target="slides/slide5.xml"/><Relationship Id="rId33" Type="http://schemas.openxmlformats.org/officeDocument/2006/relationships/font" Target="fonts/PoppinsSemiBold-italic.fntdata"/><Relationship Id="rId10" Type="http://schemas.openxmlformats.org/officeDocument/2006/relationships/slide" Target="slides/slide4.xml"/><Relationship Id="rId32" Type="http://schemas.openxmlformats.org/officeDocument/2006/relationships/font" Target="fonts/PoppinsSemiBold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schemas.openxmlformats.org/officeDocument/2006/relationships/font" Target="fonts/PoppinsSemiBold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c3310870ba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c3310870ba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c3310870ba_0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c3310870ba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c3310870ba_0_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c3310870ba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c3310870ba_0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c3310870ba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c3310870ba_0_2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c3310870ba_0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c3310870ba_0_3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c3310870ba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c3310870ba_0_3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c3310870ba_0_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c3310870ba_0_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c3310870ba_0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c3310870ba_0_3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c3310870ba_0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c3310870ba_0_3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c3310870ba_0_3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c3310870ba_0_3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c3310870ba_0_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c3310870ba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c3310870ba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c3310870ba_0_3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c3310870ba_0_3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c3310870ba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c3310870ba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c3310870ba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c3310870ba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c3310870ba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c3310870ba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c3310870ba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c3310870ba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c3310870ba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c3310870ba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c3310870ba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c3310870ba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c3310870ba_0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c3310870ba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slide" Target="/ppt/slides/slide2.xml"/><Relationship Id="rId4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Relationship Id="rId4" Type="http://schemas.openxmlformats.org/officeDocument/2006/relationships/hyperlink" Target="https://docs.google.com/presentation/d/13PGV5QwHM4BzgLZAHYZrqmAKDaNKfRHbk-YpzpHJetQ/edit?usp=sharin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7887" y="0"/>
            <a:ext cx="925977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5"/>
          <p:cNvSpPr/>
          <p:nvPr/>
        </p:nvSpPr>
        <p:spPr>
          <a:xfrm>
            <a:off x="-47025" y="3968100"/>
            <a:ext cx="9259800" cy="582900"/>
          </a:xfrm>
          <a:prstGeom prst="rect">
            <a:avLst/>
          </a:prstGeom>
          <a:solidFill>
            <a:srgbClr val="5F6FE5">
              <a:alpha val="97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啟用您的 DottedSign 電子簽名服務</a:t>
            </a:r>
            <a:endParaRPr b="1" sz="23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4"/>
          <p:cNvSpPr txBox="1"/>
          <p:nvPr>
            <p:ph type="title"/>
          </p:nvPr>
        </p:nvSpPr>
        <p:spPr>
          <a:xfrm>
            <a:off x="311700" y="285150"/>
            <a:ext cx="8520600" cy="42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b="1" lang="zh-TW" sz="1837">
                <a:latin typeface="Lato"/>
                <a:ea typeface="Lato"/>
                <a:cs typeface="Lato"/>
                <a:sym typeface="Lato"/>
              </a:rPr>
              <a:t>兌換</a:t>
            </a:r>
            <a:r>
              <a:rPr b="1" lang="zh-TW" sz="1837">
                <a:latin typeface="Lato"/>
                <a:ea typeface="Lato"/>
                <a:cs typeface="Lato"/>
                <a:sym typeface="Lato"/>
              </a:rPr>
              <a:t>帳號成功！點選「下載Apps」</a:t>
            </a:r>
            <a:endParaRPr b="1" sz="1837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3" name="Google Shape;17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9500" y="1503950"/>
            <a:ext cx="6504998" cy="3054599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4"/>
          <p:cNvSpPr/>
          <p:nvPr/>
        </p:nvSpPr>
        <p:spPr>
          <a:xfrm>
            <a:off x="3761200" y="3874050"/>
            <a:ext cx="1495200" cy="5079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5"/>
          <p:cNvSpPr txBox="1"/>
          <p:nvPr>
            <p:ph type="title"/>
          </p:nvPr>
        </p:nvSpPr>
        <p:spPr>
          <a:xfrm>
            <a:off x="311700" y="285150"/>
            <a:ext cx="8520600" cy="42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b="1" lang="zh-TW" sz="1837">
                <a:latin typeface="Lato"/>
                <a:ea typeface="Lato"/>
                <a:cs typeface="Lato"/>
                <a:sym typeface="Lato"/>
              </a:rPr>
              <a:t>根據您的裝置選擇iOS/Android/Web版本之DottedSign電子簽名服務</a:t>
            </a:r>
            <a:endParaRPr b="1" sz="1837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0" name="Google Shape;18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875" y="1002875"/>
            <a:ext cx="7253422" cy="3847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5"/>
          <p:cNvPicPr preferRelativeResize="0"/>
          <p:nvPr/>
        </p:nvPicPr>
        <p:blipFill rotWithShape="1">
          <a:blip r:embed="rId3">
            <a:alphaModFix/>
          </a:blip>
          <a:srcRect b="3025" l="35228" r="36299" t="28207"/>
          <a:stretch/>
        </p:blipFill>
        <p:spPr>
          <a:xfrm>
            <a:off x="3260925" y="1815350"/>
            <a:ext cx="2465300" cy="3158351"/>
          </a:xfrm>
          <a:prstGeom prst="rect">
            <a:avLst/>
          </a:prstGeom>
          <a:noFill/>
          <a:ln>
            <a:noFill/>
          </a:ln>
          <a:effectLst>
            <a:outerShdw blurRad="114300" rotWithShape="0" algn="bl" dir="5400000" dist="19050">
              <a:srgbClr val="666666">
                <a:alpha val="40000"/>
              </a:srgbClr>
            </a:outerShdw>
          </a:effectLst>
        </p:spPr>
      </p:pic>
      <p:sp>
        <p:nvSpPr>
          <p:cNvPr id="182" name="Google Shape;182;p35"/>
          <p:cNvSpPr/>
          <p:nvPr/>
        </p:nvSpPr>
        <p:spPr>
          <a:xfrm>
            <a:off x="3436225" y="4243850"/>
            <a:ext cx="743700" cy="305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35"/>
          <p:cNvSpPr/>
          <p:nvPr/>
        </p:nvSpPr>
        <p:spPr>
          <a:xfrm>
            <a:off x="3436225" y="4602450"/>
            <a:ext cx="743700" cy="305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35"/>
          <p:cNvSpPr/>
          <p:nvPr/>
        </p:nvSpPr>
        <p:spPr>
          <a:xfrm>
            <a:off x="4657675" y="4243850"/>
            <a:ext cx="743700" cy="305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34343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6"/>
          <p:cNvSpPr/>
          <p:nvPr/>
        </p:nvSpPr>
        <p:spPr>
          <a:xfrm>
            <a:off x="674450" y="3269425"/>
            <a:ext cx="77700" cy="131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36"/>
          <p:cNvSpPr txBox="1"/>
          <p:nvPr/>
        </p:nvSpPr>
        <p:spPr>
          <a:xfrm>
            <a:off x="1090775" y="3808225"/>
            <a:ext cx="4870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為</a:t>
            </a:r>
            <a:r>
              <a:rPr b="1" lang="zh-TW" sz="2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夥伴</a:t>
            </a:r>
            <a:r>
              <a:rPr b="1" lang="zh-TW" sz="2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開通 DottedSign 帳號</a:t>
            </a:r>
            <a:endParaRPr/>
          </a:p>
        </p:txBody>
      </p:sp>
      <p:sp>
        <p:nvSpPr>
          <p:cNvPr id="191" name="Google Shape;191;p36"/>
          <p:cNvSpPr txBox="1"/>
          <p:nvPr/>
        </p:nvSpPr>
        <p:spPr>
          <a:xfrm>
            <a:off x="1090775" y="3269425"/>
            <a:ext cx="1175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Part 2</a:t>
            </a:r>
            <a:endParaRPr/>
          </a:p>
        </p:txBody>
      </p:sp>
      <p:sp>
        <p:nvSpPr>
          <p:cNvPr id="192" name="Google Shape;192;p36"/>
          <p:cNvSpPr txBox="1"/>
          <p:nvPr/>
        </p:nvSpPr>
        <p:spPr>
          <a:xfrm>
            <a:off x="1090775" y="4262400"/>
            <a:ext cx="6252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如您有申請開通一人以上之帳號，則您須透過此流程為您的夥伴開通帳號。</a:t>
            </a:r>
            <a:endParaRPr sz="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9475" y="1060575"/>
            <a:ext cx="6445048" cy="3816973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7"/>
          <p:cNvSpPr txBox="1"/>
          <p:nvPr>
            <p:ph type="title"/>
          </p:nvPr>
        </p:nvSpPr>
        <p:spPr>
          <a:xfrm>
            <a:off x="311700" y="285150"/>
            <a:ext cx="8520600" cy="42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b="1" lang="zh-TW" sz="1837">
                <a:latin typeface="Lato"/>
                <a:ea typeface="Lato"/>
                <a:cs typeface="Lato"/>
                <a:sym typeface="Lato"/>
              </a:rPr>
              <a:t>回到信箱，</a:t>
            </a:r>
            <a:r>
              <a:rPr b="1" lang="zh-TW" sz="1837">
                <a:latin typeface="Lato"/>
                <a:ea typeface="Lato"/>
                <a:cs typeface="Lato"/>
                <a:sym typeface="Lato"/>
              </a:rPr>
              <a:t>收到「您</a:t>
            </a:r>
            <a:r>
              <a:rPr b="1" lang="zh-TW" sz="1837">
                <a:latin typeface="Lato"/>
                <a:ea typeface="Lato"/>
                <a:cs typeface="Lato"/>
                <a:sym typeface="Lato"/>
              </a:rPr>
              <a:t>已成功啟用</a:t>
            </a:r>
            <a:r>
              <a:rPr b="1" lang="zh-TW" sz="1837">
                <a:latin typeface="Lato"/>
                <a:ea typeface="Lato"/>
                <a:cs typeface="Lato"/>
                <a:sym typeface="Lato"/>
              </a:rPr>
              <a:t>點點簽DottedSign進階服務」信件</a:t>
            </a:r>
            <a:endParaRPr b="1" sz="1837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9" name="Google Shape;199;p37"/>
          <p:cNvSpPr/>
          <p:nvPr/>
        </p:nvSpPr>
        <p:spPr>
          <a:xfrm>
            <a:off x="1560925" y="972750"/>
            <a:ext cx="2200200" cy="3042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9475" y="1060575"/>
            <a:ext cx="6445048" cy="3816973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8"/>
          <p:cNvSpPr txBox="1"/>
          <p:nvPr>
            <p:ph type="title"/>
          </p:nvPr>
        </p:nvSpPr>
        <p:spPr>
          <a:xfrm>
            <a:off x="311700" y="285150"/>
            <a:ext cx="8520600" cy="42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b="1" lang="zh-TW" sz="1837">
                <a:latin typeface="Lato"/>
                <a:ea typeface="Lato"/>
                <a:cs typeface="Lato"/>
                <a:sym typeface="Lato"/>
              </a:rPr>
              <a:t>點選信件下方</a:t>
            </a:r>
            <a:r>
              <a:rPr b="1" lang="zh-TW" sz="1837">
                <a:latin typeface="Lato"/>
                <a:ea typeface="Lato"/>
                <a:cs typeface="Lato"/>
                <a:sym typeface="Lato"/>
              </a:rPr>
              <a:t>「</a:t>
            </a:r>
            <a:r>
              <a:rPr b="1" lang="zh-TW" sz="1837">
                <a:latin typeface="Lato"/>
                <a:ea typeface="Lato"/>
                <a:cs typeface="Lato"/>
                <a:sym typeface="Lato"/>
              </a:rPr>
              <a:t>進入管理控制台</a:t>
            </a:r>
            <a:r>
              <a:rPr b="1" lang="zh-TW" sz="1837">
                <a:latin typeface="Lato"/>
                <a:ea typeface="Lato"/>
                <a:cs typeface="Lato"/>
                <a:sym typeface="Lato"/>
              </a:rPr>
              <a:t>」</a:t>
            </a:r>
            <a:endParaRPr b="1" sz="1837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6" name="Google Shape;206;p38"/>
          <p:cNvSpPr/>
          <p:nvPr/>
        </p:nvSpPr>
        <p:spPr>
          <a:xfrm>
            <a:off x="4127975" y="4573350"/>
            <a:ext cx="1100100" cy="3042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7550" y="904550"/>
            <a:ext cx="6120943" cy="397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9"/>
          <p:cNvSpPr txBox="1"/>
          <p:nvPr>
            <p:ph type="title"/>
          </p:nvPr>
        </p:nvSpPr>
        <p:spPr>
          <a:xfrm>
            <a:off x="311700" y="285150"/>
            <a:ext cx="8520600" cy="42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b="1" lang="zh-TW" sz="1837">
                <a:latin typeface="Lato"/>
                <a:ea typeface="Lato"/>
                <a:cs typeface="Lato"/>
                <a:sym typeface="Lato"/>
              </a:rPr>
              <a:t>點選「Continue to Volume Admin Center」</a:t>
            </a:r>
            <a:endParaRPr b="1" sz="1837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3" name="Google Shape;213;p39"/>
          <p:cNvSpPr/>
          <p:nvPr/>
        </p:nvSpPr>
        <p:spPr>
          <a:xfrm>
            <a:off x="3103025" y="3573175"/>
            <a:ext cx="3027900" cy="4794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39"/>
          <p:cNvSpPr/>
          <p:nvPr/>
        </p:nvSpPr>
        <p:spPr>
          <a:xfrm>
            <a:off x="3681425" y="2961975"/>
            <a:ext cx="1871100" cy="262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200">
                <a:solidFill>
                  <a:schemeClr val="accent5"/>
                </a:solidFill>
                <a:highlight>
                  <a:schemeClr val="lt1"/>
                </a:highlight>
              </a:rPr>
              <a:t>example＠gmail.com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900" y="838725"/>
            <a:ext cx="7746202" cy="4194273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40"/>
          <p:cNvSpPr txBox="1"/>
          <p:nvPr>
            <p:ph type="title"/>
          </p:nvPr>
        </p:nvSpPr>
        <p:spPr>
          <a:xfrm>
            <a:off x="311700" y="285150"/>
            <a:ext cx="8520600" cy="42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b="1" lang="zh-TW" sz="1837">
                <a:latin typeface="Lato"/>
                <a:ea typeface="Lato"/>
                <a:cs typeface="Lato"/>
                <a:sym typeface="Lato"/>
              </a:rPr>
              <a:t>進到「凱鈿授權服務中心」，開始為您的夥伴開通 DottedSign 帳號</a:t>
            </a:r>
            <a:endParaRPr b="1" sz="1837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1" name="Google Shape;221;p40"/>
          <p:cNvSpPr/>
          <p:nvPr/>
        </p:nvSpPr>
        <p:spPr>
          <a:xfrm>
            <a:off x="5303350" y="1796000"/>
            <a:ext cx="912000" cy="4794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40"/>
          <p:cNvSpPr/>
          <p:nvPr/>
        </p:nvSpPr>
        <p:spPr>
          <a:xfrm>
            <a:off x="6521050" y="852825"/>
            <a:ext cx="1438500" cy="2622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Hi, </a:t>
            </a:r>
            <a:r>
              <a:rPr lang="zh-TW" sz="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example＠gmail.com</a:t>
            </a:r>
            <a:endParaRPr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3" name="Google Shape;223;p40"/>
          <p:cNvSpPr/>
          <p:nvPr/>
        </p:nvSpPr>
        <p:spPr>
          <a:xfrm>
            <a:off x="2826425" y="4097800"/>
            <a:ext cx="1241100" cy="11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7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example＠gmail.com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4" name="Google Shape;224;p40"/>
          <p:cNvSpPr txBox="1"/>
          <p:nvPr>
            <p:ph type="title"/>
          </p:nvPr>
        </p:nvSpPr>
        <p:spPr>
          <a:xfrm>
            <a:off x="6301500" y="1825700"/>
            <a:ext cx="2697300" cy="42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b="1" lang="zh-TW" sz="1038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顯示已開通數量/總授權數量</a:t>
            </a:r>
            <a:endParaRPr b="1" sz="1038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5" name="Google Shape;225;p40"/>
          <p:cNvSpPr/>
          <p:nvPr/>
        </p:nvSpPr>
        <p:spPr>
          <a:xfrm>
            <a:off x="2538800" y="2905550"/>
            <a:ext cx="2952600" cy="3480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40"/>
          <p:cNvSpPr txBox="1"/>
          <p:nvPr>
            <p:ph type="title"/>
          </p:nvPr>
        </p:nvSpPr>
        <p:spPr>
          <a:xfrm>
            <a:off x="1534125" y="2571750"/>
            <a:ext cx="2086200" cy="3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038">
                <a:solidFill>
                  <a:srgbClr val="FF0000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1. 輸入夥伴的email</a:t>
            </a:r>
            <a:endParaRPr b="1" sz="1038">
              <a:solidFill>
                <a:srgbClr val="FF0000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7" name="Google Shape;227;p40"/>
          <p:cNvSpPr txBox="1"/>
          <p:nvPr>
            <p:ph type="title"/>
          </p:nvPr>
        </p:nvSpPr>
        <p:spPr>
          <a:xfrm>
            <a:off x="6607050" y="2905550"/>
            <a:ext cx="2086200" cy="3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038">
                <a:solidFill>
                  <a:srgbClr val="FF0000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2. 點選「分配權限」</a:t>
            </a:r>
            <a:endParaRPr b="1" sz="1038">
              <a:solidFill>
                <a:srgbClr val="FF0000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8" name="Google Shape;228;p40"/>
          <p:cNvSpPr/>
          <p:nvPr/>
        </p:nvSpPr>
        <p:spPr>
          <a:xfrm>
            <a:off x="5491400" y="2905550"/>
            <a:ext cx="1071900" cy="3480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5988" y="942675"/>
            <a:ext cx="6612027" cy="397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41"/>
          <p:cNvSpPr txBox="1"/>
          <p:nvPr>
            <p:ph type="title"/>
          </p:nvPr>
        </p:nvSpPr>
        <p:spPr>
          <a:xfrm>
            <a:off x="311700" y="285150"/>
            <a:ext cx="8520600" cy="42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b="1" lang="zh-TW" sz="1837">
                <a:latin typeface="Lato"/>
                <a:ea typeface="Lato"/>
                <a:cs typeface="Lato"/>
                <a:sym typeface="Lato"/>
              </a:rPr>
              <a:t>成功發送邀請給夥伴！點選「我知道了」</a:t>
            </a:r>
            <a:endParaRPr b="1" sz="1837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5" name="Google Shape;235;p41"/>
          <p:cNvSpPr/>
          <p:nvPr/>
        </p:nvSpPr>
        <p:spPr>
          <a:xfrm>
            <a:off x="3657825" y="2705225"/>
            <a:ext cx="1640700" cy="33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9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我們已發請授權邀請給</a:t>
            </a:r>
            <a:endParaRPr b="1" sz="9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9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anotherexample@gmail.com</a:t>
            </a:r>
            <a:endParaRPr b="1" sz="9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6" name="Google Shape;236;p41"/>
          <p:cNvPicPr preferRelativeResize="0"/>
          <p:nvPr/>
        </p:nvPicPr>
        <p:blipFill rotWithShape="1">
          <a:blip r:embed="rId3">
            <a:alphaModFix/>
          </a:blip>
          <a:srcRect b="43263" l="16122" r="67380" t="52720"/>
          <a:stretch/>
        </p:blipFill>
        <p:spPr>
          <a:xfrm>
            <a:off x="2369575" y="2811800"/>
            <a:ext cx="1090773" cy="159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41"/>
          <p:cNvPicPr preferRelativeResize="0"/>
          <p:nvPr/>
        </p:nvPicPr>
        <p:blipFill rotWithShape="1">
          <a:blip r:embed="rId3">
            <a:alphaModFix/>
          </a:blip>
          <a:srcRect b="43263" l="16122" r="67380" t="52720"/>
          <a:stretch/>
        </p:blipFill>
        <p:spPr>
          <a:xfrm>
            <a:off x="2567050" y="4006000"/>
            <a:ext cx="1090773" cy="159576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41"/>
          <p:cNvSpPr/>
          <p:nvPr/>
        </p:nvSpPr>
        <p:spPr>
          <a:xfrm>
            <a:off x="2567050" y="4027275"/>
            <a:ext cx="1241100" cy="11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7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example＠gmail.com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9" name="Google Shape;239;p41"/>
          <p:cNvSpPr/>
          <p:nvPr/>
        </p:nvSpPr>
        <p:spPr>
          <a:xfrm>
            <a:off x="2308425" y="2854376"/>
            <a:ext cx="1410600" cy="11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7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another</a:t>
            </a:r>
            <a:r>
              <a:rPr lang="zh-TW" sz="7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example＠gmail.com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0" name="Google Shape;240;p41"/>
          <p:cNvSpPr/>
          <p:nvPr/>
        </p:nvSpPr>
        <p:spPr>
          <a:xfrm>
            <a:off x="3959775" y="3037325"/>
            <a:ext cx="1036800" cy="4200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2"/>
          <p:cNvSpPr txBox="1"/>
          <p:nvPr>
            <p:ph type="title"/>
          </p:nvPr>
        </p:nvSpPr>
        <p:spPr>
          <a:xfrm>
            <a:off x="311700" y="285150"/>
            <a:ext cx="8520600" cy="42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b="1" lang="zh-TW" sz="1837">
                <a:latin typeface="Lato"/>
                <a:ea typeface="Lato"/>
                <a:cs typeface="Lato"/>
                <a:sym typeface="Lato"/>
              </a:rPr>
              <a:t>夥伴於自己的信箱收到「您已被邀請加入點點簽DottedSign進階服務」</a:t>
            </a:r>
            <a:endParaRPr b="1" sz="1837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6" name="Google Shape;24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775" y="866950"/>
            <a:ext cx="7492457" cy="413355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42"/>
          <p:cNvSpPr/>
          <p:nvPr/>
        </p:nvSpPr>
        <p:spPr>
          <a:xfrm>
            <a:off x="1118925" y="808675"/>
            <a:ext cx="2548200" cy="3666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3"/>
          <p:cNvSpPr txBox="1"/>
          <p:nvPr>
            <p:ph type="title"/>
          </p:nvPr>
        </p:nvSpPr>
        <p:spPr>
          <a:xfrm>
            <a:off x="311700" y="285150"/>
            <a:ext cx="8520600" cy="42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b="1" lang="zh-TW" sz="1837">
                <a:latin typeface="Lato"/>
                <a:ea typeface="Lato"/>
                <a:cs typeface="Lato"/>
                <a:sym typeface="Lato"/>
              </a:rPr>
              <a:t>夥伴</a:t>
            </a:r>
            <a:r>
              <a:rPr b="1" lang="zh-TW" sz="1837">
                <a:latin typeface="Lato"/>
                <a:ea typeface="Lato"/>
                <a:cs typeface="Lato"/>
                <a:sym typeface="Lato"/>
              </a:rPr>
              <a:t>點選</a:t>
            </a:r>
            <a:r>
              <a:rPr b="1" lang="zh-TW" sz="1837">
                <a:latin typeface="Lato"/>
                <a:ea typeface="Lato"/>
                <a:cs typeface="Lato"/>
                <a:sym typeface="Lato"/>
              </a:rPr>
              <a:t>「</a:t>
            </a:r>
            <a:r>
              <a:rPr b="1" lang="zh-TW" sz="1837">
                <a:latin typeface="Lato"/>
                <a:ea typeface="Lato"/>
                <a:cs typeface="Lato"/>
                <a:sym typeface="Lato"/>
              </a:rPr>
              <a:t>立即啟用</a:t>
            </a:r>
            <a:r>
              <a:rPr b="1" lang="zh-TW" sz="1837">
                <a:latin typeface="Lato"/>
                <a:ea typeface="Lato"/>
                <a:cs typeface="Lato"/>
                <a:sym typeface="Lato"/>
              </a:rPr>
              <a:t>」，</a:t>
            </a:r>
            <a:r>
              <a:rPr b="1" lang="zh-TW" sz="1837">
                <a:latin typeface="Lato"/>
                <a:ea typeface="Lato"/>
                <a:cs typeface="Lato"/>
                <a:sym typeface="Lato"/>
              </a:rPr>
              <a:t>依照</a:t>
            </a:r>
            <a:r>
              <a:rPr b="1" lang="zh-TW" sz="1837"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lang="zh-TW" sz="1837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action="ppaction://hlinksldjump" r:id="rId3"/>
              </a:rPr>
              <a:t>Part1流程</a:t>
            </a:r>
            <a:r>
              <a:rPr b="1" lang="zh-TW" sz="1837">
                <a:latin typeface="Lato"/>
                <a:ea typeface="Lato"/>
                <a:cs typeface="Lato"/>
                <a:sym typeface="Lato"/>
              </a:rPr>
              <a:t> 開通自己的DottedSign帳號</a:t>
            </a:r>
            <a:endParaRPr b="1" sz="1837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3" name="Google Shape;253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5775" y="866950"/>
            <a:ext cx="7492457" cy="4133551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43"/>
          <p:cNvSpPr/>
          <p:nvPr/>
        </p:nvSpPr>
        <p:spPr>
          <a:xfrm>
            <a:off x="4400600" y="4109150"/>
            <a:ext cx="648900" cy="4200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34343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/>
          <p:nvPr/>
        </p:nvSpPr>
        <p:spPr>
          <a:xfrm>
            <a:off x="686400" y="3215875"/>
            <a:ext cx="75300" cy="118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6"/>
          <p:cNvSpPr txBox="1"/>
          <p:nvPr/>
        </p:nvSpPr>
        <p:spPr>
          <a:xfrm>
            <a:off x="1090775" y="3808225"/>
            <a:ext cx="4870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為自己開通 </a:t>
            </a:r>
            <a:r>
              <a:rPr b="1" lang="zh-TW" sz="2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DottedSign </a:t>
            </a:r>
            <a:r>
              <a:rPr b="1" lang="zh-TW" sz="2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帳號</a:t>
            </a:r>
            <a:endParaRPr/>
          </a:p>
        </p:txBody>
      </p:sp>
      <p:sp>
        <p:nvSpPr>
          <p:cNvPr id="107" name="Google Shape;107;p26"/>
          <p:cNvSpPr txBox="1"/>
          <p:nvPr/>
        </p:nvSpPr>
        <p:spPr>
          <a:xfrm>
            <a:off x="1090775" y="3269425"/>
            <a:ext cx="1175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Part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4"/>
          <p:cNvSpPr txBox="1"/>
          <p:nvPr>
            <p:ph idx="4294967295" type="title"/>
          </p:nvPr>
        </p:nvSpPr>
        <p:spPr>
          <a:xfrm>
            <a:off x="716075" y="1404100"/>
            <a:ext cx="5432700" cy="4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zh-TW" sz="4938">
                <a:latin typeface="Poppins SemiBold"/>
                <a:ea typeface="Poppins SemiBold"/>
                <a:cs typeface="Poppins SemiBold"/>
                <a:sym typeface="Poppins SemiBold"/>
              </a:rPr>
              <a:t>Thank You!</a:t>
            </a:r>
            <a:endParaRPr sz="4938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60" name="Google Shape;260;p44"/>
          <p:cNvSpPr txBox="1"/>
          <p:nvPr>
            <p:ph idx="4294967295" type="title"/>
          </p:nvPr>
        </p:nvSpPr>
        <p:spPr>
          <a:xfrm>
            <a:off x="772500" y="2259800"/>
            <a:ext cx="5376300" cy="72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b="1" lang="zh-TW" sz="1138">
                <a:latin typeface="Lato"/>
                <a:ea typeface="Lato"/>
                <a:cs typeface="Lato"/>
                <a:sym typeface="Lato"/>
              </a:rPr>
              <a:t>感謝您使用DottedSign電子簽名服務，</a:t>
            </a:r>
            <a:endParaRPr b="1" sz="1138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b="1" lang="zh-TW" sz="1138">
                <a:latin typeface="Lato"/>
                <a:ea typeface="Lato"/>
                <a:cs typeface="Lato"/>
                <a:sym typeface="Lato"/>
              </a:rPr>
              <a:t>如操作上有任何疑問歡迎聯絡 (02)25020268 #804 游小姐，我們很樂意協助您！</a:t>
            </a:r>
            <a:endParaRPr b="1" sz="1138"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61" name="Google Shape;261;p44"/>
          <p:cNvGrpSpPr/>
          <p:nvPr/>
        </p:nvGrpSpPr>
        <p:grpSpPr>
          <a:xfrm>
            <a:off x="4654172" y="2745631"/>
            <a:ext cx="4400439" cy="2293133"/>
            <a:chOff x="3535575" y="2162725"/>
            <a:chExt cx="5519176" cy="2876124"/>
          </a:xfrm>
        </p:grpSpPr>
        <p:pic>
          <p:nvPicPr>
            <p:cNvPr id="262" name="Google Shape;262;p4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622150" y="2200324"/>
              <a:ext cx="5432601" cy="2838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3" name="Google Shape;263;p44"/>
            <p:cNvSpPr/>
            <p:nvPr/>
          </p:nvSpPr>
          <p:spPr>
            <a:xfrm>
              <a:off x="3535575" y="2162725"/>
              <a:ext cx="2322600" cy="91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4" name="Google Shape;264;p44"/>
          <p:cNvSpPr txBox="1"/>
          <p:nvPr>
            <p:ph idx="4294967295" type="title"/>
          </p:nvPr>
        </p:nvSpPr>
        <p:spPr>
          <a:xfrm>
            <a:off x="772500" y="3388200"/>
            <a:ext cx="2490300" cy="72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b="1" lang="zh-TW" sz="1138">
                <a:latin typeface="Lato"/>
                <a:ea typeface="Lato"/>
                <a:cs typeface="Lato"/>
                <a:sym typeface="Lato"/>
              </a:rPr>
              <a:t>想了解更多DottedSign的功能？</a:t>
            </a:r>
            <a:endParaRPr b="1" sz="1138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b="1" lang="zh-TW" sz="1138">
                <a:latin typeface="Lato"/>
                <a:ea typeface="Lato"/>
                <a:cs typeface="Lato"/>
                <a:sym typeface="Lato"/>
              </a:rPr>
              <a:t>歡迎閱讀我們的 </a:t>
            </a:r>
            <a:r>
              <a:rPr b="1" lang="zh-TW" sz="1138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點點簽使用手冊</a:t>
            </a:r>
            <a:r>
              <a:rPr b="1" lang="zh-TW" sz="1138">
                <a:latin typeface="Lato"/>
                <a:ea typeface="Lato"/>
                <a:cs typeface="Lato"/>
                <a:sym typeface="Lato"/>
              </a:rPr>
              <a:t>  。</a:t>
            </a:r>
            <a:endParaRPr b="1" sz="1138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/>
          <p:nvPr>
            <p:ph type="title"/>
          </p:nvPr>
        </p:nvSpPr>
        <p:spPr>
          <a:xfrm>
            <a:off x="311700" y="285150"/>
            <a:ext cx="8520600" cy="42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b="1" lang="zh-TW" sz="1837">
                <a:latin typeface="Lato"/>
                <a:ea typeface="Lato"/>
                <a:cs typeface="Lato"/>
                <a:sym typeface="Lato"/>
              </a:rPr>
              <a:t>收到「啟用您的點點簽DottedSign進階服務」信件</a:t>
            </a:r>
            <a:endParaRPr b="1" sz="1837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3" name="Google Shape;11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6150" y="1285850"/>
            <a:ext cx="6211699" cy="3654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7"/>
          <p:cNvSpPr txBox="1"/>
          <p:nvPr>
            <p:ph type="title"/>
          </p:nvPr>
        </p:nvSpPr>
        <p:spPr>
          <a:xfrm>
            <a:off x="311700" y="705150"/>
            <a:ext cx="8520600" cy="42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zh-TW" sz="1038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＊凱鈿商務開發專員會依據您先前提供的電子郵件帳號來發送此信件</a:t>
            </a:r>
            <a:endParaRPr sz="1038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5" name="Google Shape;115;p27"/>
          <p:cNvSpPr/>
          <p:nvPr/>
        </p:nvSpPr>
        <p:spPr>
          <a:xfrm>
            <a:off x="1673775" y="1212975"/>
            <a:ext cx="2313000" cy="3636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/>
          <p:nvPr>
            <p:ph type="title"/>
          </p:nvPr>
        </p:nvSpPr>
        <p:spPr>
          <a:xfrm>
            <a:off x="311700" y="285150"/>
            <a:ext cx="8520600" cy="42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b="1" lang="zh-TW" sz="1837">
                <a:latin typeface="Lato"/>
                <a:ea typeface="Lato"/>
                <a:cs typeface="Lato"/>
                <a:sym typeface="Lato"/>
              </a:rPr>
              <a:t>點選信件下方的「立即啟用」</a:t>
            </a:r>
            <a:endParaRPr b="1" sz="1837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1" name="Google Shape;12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6150" y="1285850"/>
            <a:ext cx="6211699" cy="365495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8"/>
          <p:cNvSpPr/>
          <p:nvPr/>
        </p:nvSpPr>
        <p:spPr>
          <a:xfrm>
            <a:off x="4278425" y="4156150"/>
            <a:ext cx="865200" cy="3762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4213" y="951575"/>
            <a:ext cx="3973625" cy="4058737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9"/>
          <p:cNvSpPr txBox="1"/>
          <p:nvPr>
            <p:ph type="title"/>
          </p:nvPr>
        </p:nvSpPr>
        <p:spPr>
          <a:xfrm>
            <a:off x="311700" y="285150"/>
            <a:ext cx="8520600" cy="42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b="1" lang="zh-TW" sz="1837">
                <a:latin typeface="Lato"/>
                <a:ea typeface="Lato"/>
                <a:cs typeface="Lato"/>
                <a:sym typeface="Lato"/>
              </a:rPr>
              <a:t>挑轉至兌換優惠頁面，輸入您的email，點選</a:t>
            </a:r>
            <a:r>
              <a:rPr b="1" lang="zh-TW" sz="1837">
                <a:latin typeface="Lato"/>
                <a:ea typeface="Lato"/>
                <a:cs typeface="Lato"/>
                <a:sym typeface="Lato"/>
              </a:rPr>
              <a:t>「</a:t>
            </a:r>
            <a:r>
              <a:rPr b="1" lang="zh-TW" sz="1837">
                <a:latin typeface="Lato"/>
                <a:ea typeface="Lato"/>
                <a:cs typeface="Lato"/>
                <a:sym typeface="Lato"/>
              </a:rPr>
              <a:t>繼續</a:t>
            </a:r>
            <a:r>
              <a:rPr b="1" lang="zh-TW" sz="1837">
                <a:latin typeface="Lato"/>
                <a:ea typeface="Lato"/>
                <a:cs typeface="Lato"/>
                <a:sym typeface="Lato"/>
              </a:rPr>
              <a:t>」</a:t>
            </a:r>
            <a:endParaRPr b="1" sz="1837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9" name="Google Shape;129;p29"/>
          <p:cNvSpPr/>
          <p:nvPr/>
        </p:nvSpPr>
        <p:spPr>
          <a:xfrm>
            <a:off x="4278425" y="3234650"/>
            <a:ext cx="865200" cy="3762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9"/>
          <p:cNvSpPr/>
          <p:nvPr/>
        </p:nvSpPr>
        <p:spPr>
          <a:xfrm>
            <a:off x="3639150" y="2914975"/>
            <a:ext cx="2190900" cy="2349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9"/>
          <p:cNvSpPr/>
          <p:nvPr/>
        </p:nvSpPr>
        <p:spPr>
          <a:xfrm>
            <a:off x="3804350" y="2997625"/>
            <a:ext cx="1241100" cy="11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700">
                <a:solidFill>
                  <a:srgbClr val="434343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example＠gmail.com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5889" y="1036200"/>
            <a:ext cx="5452212" cy="410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0"/>
          <p:cNvSpPr txBox="1"/>
          <p:nvPr>
            <p:ph type="title"/>
          </p:nvPr>
        </p:nvSpPr>
        <p:spPr>
          <a:xfrm>
            <a:off x="311700" y="285150"/>
            <a:ext cx="8520600" cy="42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b="1" lang="zh-TW" sz="1837">
                <a:latin typeface="Lato"/>
                <a:ea typeface="Lato"/>
                <a:cs typeface="Lato"/>
                <a:sym typeface="Lato"/>
              </a:rPr>
              <a:t>挑轉至</a:t>
            </a:r>
            <a:r>
              <a:rPr b="1" lang="zh-TW" sz="1837">
                <a:latin typeface="Lato"/>
                <a:ea typeface="Lato"/>
                <a:cs typeface="Lato"/>
                <a:sym typeface="Lato"/>
              </a:rPr>
              <a:t>會員登入畫面</a:t>
            </a:r>
            <a:r>
              <a:rPr b="1" lang="zh-TW" sz="1837">
                <a:latin typeface="Lato"/>
                <a:ea typeface="Lato"/>
                <a:cs typeface="Lato"/>
                <a:sym typeface="Lato"/>
              </a:rPr>
              <a:t>，</a:t>
            </a:r>
            <a:r>
              <a:rPr b="1" lang="zh-TW" sz="1837">
                <a:latin typeface="Lato"/>
                <a:ea typeface="Lato"/>
                <a:cs typeface="Lato"/>
                <a:sym typeface="Lato"/>
              </a:rPr>
              <a:t>如您的email尚未註冊過凱鈿會員，請點選</a:t>
            </a:r>
            <a:r>
              <a:rPr b="1" lang="zh-TW" sz="1837">
                <a:latin typeface="Lato"/>
                <a:ea typeface="Lato"/>
                <a:cs typeface="Lato"/>
                <a:sym typeface="Lato"/>
              </a:rPr>
              <a:t>「</a:t>
            </a:r>
            <a:r>
              <a:rPr b="1" lang="zh-TW" sz="1837">
                <a:latin typeface="Lato"/>
                <a:ea typeface="Lato"/>
                <a:cs typeface="Lato"/>
                <a:sym typeface="Lato"/>
              </a:rPr>
              <a:t>註冊</a:t>
            </a:r>
            <a:r>
              <a:rPr b="1" lang="zh-TW" sz="1837">
                <a:latin typeface="Lato"/>
                <a:ea typeface="Lato"/>
                <a:cs typeface="Lato"/>
                <a:sym typeface="Lato"/>
              </a:rPr>
              <a:t>」</a:t>
            </a:r>
            <a:endParaRPr b="1" sz="1837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8" name="Google Shape;138;p30"/>
          <p:cNvSpPr/>
          <p:nvPr/>
        </p:nvSpPr>
        <p:spPr>
          <a:xfrm>
            <a:off x="4485275" y="3667200"/>
            <a:ext cx="611700" cy="2820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30"/>
          <p:cNvSpPr txBox="1"/>
          <p:nvPr>
            <p:ph type="title"/>
          </p:nvPr>
        </p:nvSpPr>
        <p:spPr>
          <a:xfrm>
            <a:off x="311700" y="705150"/>
            <a:ext cx="8520600" cy="42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zh-TW" sz="1038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＊</a:t>
            </a:r>
            <a:r>
              <a:rPr lang="zh-TW" sz="1038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如您已經註冊過凱鈿會員，可以直接輸入您的email並點選「下一步」完成登入</a:t>
            </a:r>
            <a:endParaRPr sz="1038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27702" y="1017737"/>
            <a:ext cx="6414863" cy="412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31"/>
          <p:cNvPicPr preferRelativeResize="0"/>
          <p:nvPr/>
        </p:nvPicPr>
        <p:blipFill rotWithShape="1">
          <a:blip r:embed="rId4">
            <a:alphaModFix/>
          </a:blip>
          <a:srcRect b="0" l="19059" r="24899" t="0"/>
          <a:stretch/>
        </p:blipFill>
        <p:spPr>
          <a:xfrm>
            <a:off x="4522900" y="1093925"/>
            <a:ext cx="3659256" cy="412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31"/>
          <p:cNvSpPr/>
          <p:nvPr/>
        </p:nvSpPr>
        <p:spPr>
          <a:xfrm>
            <a:off x="4231000" y="3187650"/>
            <a:ext cx="604800" cy="413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31"/>
          <p:cNvSpPr/>
          <p:nvPr/>
        </p:nvSpPr>
        <p:spPr>
          <a:xfrm>
            <a:off x="1476250" y="2805800"/>
            <a:ext cx="2444700" cy="917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31"/>
          <p:cNvSpPr/>
          <p:nvPr/>
        </p:nvSpPr>
        <p:spPr>
          <a:xfrm>
            <a:off x="1532675" y="3723500"/>
            <a:ext cx="329100" cy="2634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31"/>
          <p:cNvSpPr/>
          <p:nvPr/>
        </p:nvSpPr>
        <p:spPr>
          <a:xfrm>
            <a:off x="5171150" y="4030100"/>
            <a:ext cx="2444700" cy="413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31"/>
          <p:cNvSpPr txBox="1"/>
          <p:nvPr>
            <p:ph type="title"/>
          </p:nvPr>
        </p:nvSpPr>
        <p:spPr>
          <a:xfrm>
            <a:off x="311700" y="285150"/>
            <a:ext cx="8520600" cy="42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b="1" lang="zh-TW" sz="1837">
                <a:latin typeface="Lato"/>
                <a:ea typeface="Lato"/>
                <a:cs typeface="Lato"/>
                <a:sym typeface="Lato"/>
              </a:rPr>
              <a:t>輸入您的基本資料與勾選核取方塊，點選「下一步」</a:t>
            </a:r>
            <a:endParaRPr b="1" sz="1837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1" name="Google Shape;151;p31"/>
          <p:cNvSpPr txBox="1"/>
          <p:nvPr>
            <p:ph type="title"/>
          </p:nvPr>
        </p:nvSpPr>
        <p:spPr>
          <a:xfrm>
            <a:off x="311700" y="705150"/>
            <a:ext cx="8520600" cy="42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zh-TW" sz="1038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＊</a:t>
            </a:r>
            <a:r>
              <a:rPr lang="zh-TW" sz="1038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也可以使用下方的Facebook或Google登入</a:t>
            </a:r>
            <a:endParaRPr sz="1038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2"/>
          <p:cNvSpPr txBox="1"/>
          <p:nvPr>
            <p:ph type="title"/>
          </p:nvPr>
        </p:nvSpPr>
        <p:spPr>
          <a:xfrm>
            <a:off x="311700" y="285150"/>
            <a:ext cx="8520600" cy="42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b="1" lang="zh-TW" sz="1837">
                <a:latin typeface="Lato"/>
                <a:ea typeface="Lato"/>
                <a:cs typeface="Lato"/>
                <a:sym typeface="Lato"/>
              </a:rPr>
              <a:t>登入成功，請點選「Continue to Creative Store」</a:t>
            </a:r>
            <a:endParaRPr b="1" sz="1837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7" name="Google Shape;15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1725" y="1141925"/>
            <a:ext cx="4680538" cy="38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2"/>
          <p:cNvSpPr/>
          <p:nvPr/>
        </p:nvSpPr>
        <p:spPr>
          <a:xfrm>
            <a:off x="3272250" y="3695400"/>
            <a:ext cx="2604600" cy="394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32"/>
          <p:cNvSpPr txBox="1"/>
          <p:nvPr/>
        </p:nvSpPr>
        <p:spPr>
          <a:xfrm>
            <a:off x="3734050" y="3061250"/>
            <a:ext cx="2001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200">
                <a:solidFill>
                  <a:srgbClr val="0097A7"/>
                </a:solidFill>
                <a:highlight>
                  <a:srgbClr val="FFFFFF"/>
                </a:highlight>
              </a:rPr>
              <a:t>example＠gmail.com</a:t>
            </a:r>
            <a:endParaRPr b="1" sz="1200">
              <a:solidFill>
                <a:srgbClr val="0097A7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3"/>
          <p:cNvSpPr txBox="1"/>
          <p:nvPr>
            <p:ph type="title"/>
          </p:nvPr>
        </p:nvSpPr>
        <p:spPr>
          <a:xfrm>
            <a:off x="311700" y="285150"/>
            <a:ext cx="8520600" cy="42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b="1" lang="zh-TW" sz="1837">
                <a:latin typeface="Lato"/>
                <a:ea typeface="Lato"/>
                <a:cs typeface="Lato"/>
                <a:sym typeface="Lato"/>
              </a:rPr>
              <a:t>回到兌換優惠頁面，確認email為正確，點選「兌換優惠」</a:t>
            </a:r>
            <a:endParaRPr b="1" sz="1837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5" name="Google Shape;16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4288" y="1084525"/>
            <a:ext cx="5115427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3"/>
          <p:cNvSpPr/>
          <p:nvPr/>
        </p:nvSpPr>
        <p:spPr>
          <a:xfrm>
            <a:off x="4003025" y="4450375"/>
            <a:ext cx="1025100" cy="3849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33"/>
          <p:cNvSpPr/>
          <p:nvPr/>
        </p:nvSpPr>
        <p:spPr>
          <a:xfrm>
            <a:off x="3597475" y="3157475"/>
            <a:ext cx="1241100" cy="117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7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example＠gmail.com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